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2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279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013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85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14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77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95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91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188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219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49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BC7EF-1F37-4854-920A-09E5628AE2AE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888B7-61BD-425C-A7A6-2A74C67F2B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54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CRPS type I i en pediatrisk populasjon ved </a:t>
            </a:r>
            <a:r>
              <a:rPr lang="nb-NO" dirty="0">
                <a:cs typeface="Times New Roman" panose="02020603050405020304" pitchFamily="18" charset="0"/>
              </a:rPr>
              <a:t>O</a:t>
            </a:r>
            <a:r>
              <a:rPr lang="nb-NO" dirty="0" smtClean="0">
                <a:cs typeface="Times New Roman" panose="02020603050405020304" pitchFamily="18" charset="0"/>
              </a:rPr>
              <a:t>slo universitets-</a:t>
            </a:r>
            <a:br>
              <a:rPr lang="nb-NO" dirty="0" smtClean="0">
                <a:cs typeface="Times New Roman" panose="02020603050405020304" pitchFamily="18" charset="0"/>
              </a:rPr>
            </a:br>
            <a:r>
              <a:rPr lang="nb-NO" dirty="0" smtClean="0">
                <a:cs typeface="Times New Roman" panose="02020603050405020304" pitchFamily="18" charset="0"/>
              </a:rPr>
              <a:t>sykehus 2011-2015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Anne Gina Schie Berntsen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Avdeling for smertebehandling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Oslo universitetssykehus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9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Multidisiplinært</a:t>
            </a:r>
            <a:r>
              <a:rPr lang="nb-NO" dirty="0" smtClean="0"/>
              <a:t> team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Barnepsykolog</a:t>
            </a:r>
          </a:p>
          <a:p>
            <a:r>
              <a:rPr lang="nb-NO" dirty="0" smtClean="0"/>
              <a:t>Barnepsykiater</a:t>
            </a:r>
          </a:p>
          <a:p>
            <a:r>
              <a:rPr lang="nb-NO" dirty="0" smtClean="0"/>
              <a:t>Spesialpedagog</a:t>
            </a:r>
          </a:p>
          <a:p>
            <a:r>
              <a:rPr lang="nb-NO" dirty="0" smtClean="0"/>
              <a:t>Fysioterapeut</a:t>
            </a:r>
          </a:p>
          <a:p>
            <a:r>
              <a:rPr lang="nb-NO" dirty="0" smtClean="0"/>
              <a:t>Smertespesialist </a:t>
            </a:r>
          </a:p>
          <a:p>
            <a:r>
              <a:rPr lang="nb-NO" dirty="0" smtClean="0"/>
              <a:t>Smertesykepleier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1961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2 ukers utrednings- og behandlingsprogram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Begge foreldre deltar sammen med barnet</a:t>
            </a:r>
          </a:p>
          <a:p>
            <a:r>
              <a:rPr lang="nb-NO" dirty="0" smtClean="0"/>
              <a:t>Bor på pasienthotellet</a:t>
            </a:r>
          </a:p>
          <a:p>
            <a:r>
              <a:rPr lang="nb-NO" dirty="0" smtClean="0"/>
              <a:t>Fysioterapi hver dag</a:t>
            </a:r>
          </a:p>
          <a:p>
            <a:r>
              <a:rPr lang="nb-NO" dirty="0" smtClean="0"/>
              <a:t>Foreldre daglig konsultasjoner hos barnepsykiater</a:t>
            </a:r>
          </a:p>
          <a:p>
            <a:r>
              <a:rPr lang="nb-NO" dirty="0" smtClean="0"/>
              <a:t>Barnet daglig konsultasjoner hos barnepsykolog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3851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3 konsultasjoner hos smertespesialist</a:t>
            </a:r>
          </a:p>
          <a:p>
            <a:r>
              <a:rPr lang="nb-NO" dirty="0" smtClean="0"/>
              <a:t>3 konsultasjoner hos spesialpedagog</a:t>
            </a:r>
          </a:p>
          <a:p>
            <a:pPr lvl="1"/>
            <a:r>
              <a:rPr lang="nb-NO" dirty="0" smtClean="0"/>
              <a:t>Tester barnet</a:t>
            </a:r>
          </a:p>
          <a:p>
            <a:pPr lvl="1"/>
            <a:r>
              <a:rPr lang="nb-NO" dirty="0" smtClean="0"/>
              <a:t>Kontakt med skolen og skolemøte før utskrivelse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919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Questionnaire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PedsQL</a:t>
            </a:r>
            <a:endParaRPr lang="nb-NO" dirty="0" smtClean="0"/>
          </a:p>
          <a:p>
            <a:pPr lvl="1"/>
            <a:r>
              <a:rPr lang="nb-NO" dirty="0" smtClean="0"/>
              <a:t>Livskvalitet</a:t>
            </a:r>
          </a:p>
          <a:p>
            <a:pPr lvl="2"/>
            <a:r>
              <a:rPr lang="nb-NO" dirty="0" smtClean="0"/>
              <a:t>Fysisk funksjon</a:t>
            </a:r>
          </a:p>
          <a:p>
            <a:pPr lvl="2"/>
            <a:r>
              <a:rPr lang="nb-NO" dirty="0" smtClean="0"/>
              <a:t>Følelsesmessig funksjon</a:t>
            </a:r>
          </a:p>
          <a:p>
            <a:pPr lvl="2"/>
            <a:r>
              <a:rPr lang="nb-NO" dirty="0" smtClean="0"/>
              <a:t>Sosial funksjon</a:t>
            </a:r>
          </a:p>
          <a:p>
            <a:pPr lvl="2"/>
            <a:r>
              <a:rPr lang="nb-NO" dirty="0"/>
              <a:t>S</a:t>
            </a:r>
            <a:r>
              <a:rPr lang="nb-NO" dirty="0" smtClean="0"/>
              <a:t>kole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411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2011-2015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26 pasienter	</a:t>
            </a:r>
          </a:p>
          <a:p>
            <a:pPr lvl="1"/>
            <a:r>
              <a:rPr lang="nb-NO" dirty="0" smtClean="0"/>
              <a:t>25 jenter	</a:t>
            </a:r>
          </a:p>
          <a:p>
            <a:pPr lvl="1"/>
            <a:r>
              <a:rPr lang="nb-NO" dirty="0" smtClean="0"/>
              <a:t>1 gutt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730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Affisert ekstremitet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21 pasienter underekstremitet</a:t>
            </a:r>
          </a:p>
          <a:p>
            <a:r>
              <a:rPr lang="nb-NO" dirty="0" smtClean="0"/>
              <a:t>1 pasient begge underekstremiteter</a:t>
            </a:r>
          </a:p>
          <a:p>
            <a:r>
              <a:rPr lang="nb-NO" dirty="0" smtClean="0"/>
              <a:t>1 pasient begge </a:t>
            </a:r>
            <a:r>
              <a:rPr lang="nb-NO" dirty="0" err="1" smtClean="0"/>
              <a:t>overekstremiteter</a:t>
            </a:r>
            <a:endParaRPr lang="nb-NO" dirty="0" smtClean="0"/>
          </a:p>
          <a:p>
            <a:r>
              <a:rPr lang="nb-NO" dirty="0" smtClean="0"/>
              <a:t>2 pasienter en arm</a:t>
            </a:r>
          </a:p>
          <a:p>
            <a:r>
              <a:rPr lang="nb-NO" dirty="0" smtClean="0"/>
              <a:t>1 pasient alle fire ekstremiteter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2242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Gjennomsnittlig alder 11,5 år (7,5-15,5)</a:t>
            </a:r>
          </a:p>
          <a:p>
            <a:r>
              <a:rPr lang="nb-NO" dirty="0" smtClean="0"/>
              <a:t>Median 11 år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0112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Utløsende hendelse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Liten utløsende hendelse i 13 pasienter</a:t>
            </a:r>
          </a:p>
          <a:p>
            <a:r>
              <a:rPr lang="nb-NO" dirty="0" smtClean="0"/>
              <a:t>Ingen kjent utløsende hendelse i 13 pasienter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7925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Forsinket diagnose og behandling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Gjennomsnittlig tid fra første symptom til diagnose var 5,7 måneder (1 uke-18 måneder)</a:t>
            </a:r>
          </a:p>
          <a:p>
            <a:r>
              <a:rPr lang="nb-NO" dirty="0" smtClean="0"/>
              <a:t>Gjennomsnittlig tid fra første symptom til henvisning til smerteklinikk var 7,7 måneder (1 uke-18 måneder)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35314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behandlingsteam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Smertespesialist, smertesykepleier og fysioterapeut behandlet 11 pasienter</a:t>
            </a:r>
            <a:endParaRPr lang="nb-NO" dirty="0"/>
          </a:p>
          <a:p>
            <a:r>
              <a:rPr lang="nb-NO" dirty="0" smtClean="0"/>
              <a:t>Komplett </a:t>
            </a:r>
            <a:r>
              <a:rPr lang="nb-NO" dirty="0" err="1" smtClean="0"/>
              <a:t>multidisiplinært</a:t>
            </a:r>
            <a:r>
              <a:rPr lang="nb-NO" dirty="0" smtClean="0"/>
              <a:t> team behandlet 15 pasienter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03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Bakgrunn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CRPS kan deles i 2 kategorier</a:t>
            </a:r>
          </a:p>
          <a:p>
            <a:pPr lvl="1"/>
            <a:r>
              <a:rPr lang="nb-NO" dirty="0" smtClean="0">
                <a:cs typeface="Times New Roman" panose="02020603050405020304" pitchFamily="18" charset="0"/>
              </a:rPr>
              <a:t>CRPS type I</a:t>
            </a:r>
          </a:p>
          <a:p>
            <a:pPr lvl="2"/>
            <a:r>
              <a:rPr lang="nb-NO" dirty="0" smtClean="0">
                <a:cs typeface="Times New Roman" panose="02020603050405020304" pitchFamily="18" charset="0"/>
              </a:rPr>
              <a:t>Liten skade</a:t>
            </a:r>
          </a:p>
          <a:p>
            <a:pPr lvl="2"/>
            <a:r>
              <a:rPr lang="nb-NO" dirty="0" smtClean="0">
                <a:cs typeface="Times New Roman" panose="02020603050405020304" pitchFamily="18" charset="0"/>
              </a:rPr>
              <a:t>Ingen kjent skade</a:t>
            </a:r>
          </a:p>
          <a:p>
            <a:pPr lvl="1"/>
            <a:r>
              <a:rPr lang="nb-NO" dirty="0" smtClean="0">
                <a:cs typeface="Times New Roman" panose="02020603050405020304" pitchFamily="18" charset="0"/>
              </a:rPr>
              <a:t>CRPS type II</a:t>
            </a:r>
          </a:p>
          <a:p>
            <a:pPr lvl="2"/>
            <a:r>
              <a:rPr lang="nb-NO" dirty="0" smtClean="0">
                <a:cs typeface="Times New Roman" panose="02020603050405020304" pitchFamily="18" charset="0"/>
              </a:rPr>
              <a:t>Spesifikk skade av en nerve</a:t>
            </a:r>
            <a:endParaRPr lang="nb-NO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82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Behandlingsmål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Gradvis gjenvinning av neglisjerte funksjoner</a:t>
            </a:r>
          </a:p>
          <a:p>
            <a:r>
              <a:rPr lang="nb-NO" dirty="0" smtClean="0"/>
              <a:t>Tilbake til skolen</a:t>
            </a:r>
          </a:p>
          <a:p>
            <a:r>
              <a:rPr lang="nb-NO" dirty="0" smtClean="0"/>
              <a:t>Redusere smerte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4785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Paracetamol</a:t>
            </a:r>
            <a:endParaRPr lang="nb-NO" dirty="0" smtClean="0"/>
          </a:p>
          <a:p>
            <a:r>
              <a:rPr lang="nb-NO" dirty="0" err="1" smtClean="0"/>
              <a:t>NSAIDs</a:t>
            </a:r>
            <a:endParaRPr lang="nb-NO" dirty="0" smtClean="0"/>
          </a:p>
          <a:p>
            <a:r>
              <a:rPr lang="nb-NO" dirty="0" smtClean="0"/>
              <a:t>TCA</a:t>
            </a:r>
          </a:p>
          <a:p>
            <a:r>
              <a:rPr lang="nb-NO" dirty="0" err="1" smtClean="0"/>
              <a:t>Gabapentinoider</a:t>
            </a:r>
            <a:endParaRPr lang="nb-NO" dirty="0" smtClean="0"/>
          </a:p>
          <a:p>
            <a:r>
              <a:rPr lang="nb-NO" dirty="0" smtClean="0"/>
              <a:t>Melatonin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5157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Ingen </a:t>
            </a:r>
            <a:r>
              <a:rPr lang="nb-NO" dirty="0" err="1" smtClean="0"/>
              <a:t>invasiv</a:t>
            </a:r>
            <a:r>
              <a:rPr lang="nb-NO" dirty="0" smtClean="0"/>
              <a:t> behandling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5560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Behandlingsresultater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25 pasienter ble bedre (1 avbrøt programmet)</a:t>
            </a:r>
          </a:p>
          <a:p>
            <a:r>
              <a:rPr lang="nb-NO" dirty="0" smtClean="0"/>
              <a:t>Gjennomsnittlig tid til symptomene forsvant var 15 måneder</a:t>
            </a:r>
          </a:p>
          <a:p>
            <a:r>
              <a:rPr lang="nb-NO" dirty="0" smtClean="0"/>
              <a:t>16 pasienter ble smertefrie</a:t>
            </a:r>
          </a:p>
          <a:p>
            <a:r>
              <a:rPr lang="nb-NO" dirty="0" smtClean="0"/>
              <a:t>9 pasienter fikk mindre smerter og bedre funksjon</a:t>
            </a:r>
          </a:p>
          <a:p>
            <a:r>
              <a:rPr lang="nb-NO" dirty="0" smtClean="0"/>
              <a:t>Tilbakefall/forverring av smerter hos 8 pasienter der behandlingen fortsetter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6411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PedsQL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løpet av 12 måneder skjedde en forbedring i </a:t>
            </a:r>
            <a:r>
              <a:rPr lang="nb-NO" smtClean="0"/>
              <a:t>alle modaliteter bortsett fra skole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97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CRPS type I hos barn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Jenter:gutter</a:t>
            </a:r>
            <a:r>
              <a:rPr lang="nb-NO" dirty="0" smtClean="0"/>
              <a:t> – 7:1</a:t>
            </a:r>
          </a:p>
          <a:p>
            <a:r>
              <a:rPr lang="nb-NO" dirty="0" smtClean="0"/>
              <a:t>Gjennomsnittlig alder ved debut 13 år (5-17)</a:t>
            </a:r>
          </a:p>
          <a:p>
            <a:r>
              <a:rPr lang="nb-NO" dirty="0" smtClean="0"/>
              <a:t>Affiserer oftest underekstremitet</a:t>
            </a:r>
          </a:p>
          <a:p>
            <a:r>
              <a:rPr lang="nb-NO" dirty="0" smtClean="0"/>
              <a:t>Noen bar behandles feilaktig med immobilisering/gipsing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427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Diagnostisering av CRPS type 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Ofte er mange behandlere involvert før barnet får diagnosen</a:t>
            </a:r>
          </a:p>
          <a:p>
            <a:r>
              <a:rPr lang="nb-NO" dirty="0" smtClean="0"/>
              <a:t>Diagnosen er klinisk</a:t>
            </a:r>
          </a:p>
          <a:p>
            <a:r>
              <a:rPr lang="nb-NO" dirty="0" smtClean="0"/>
              <a:t>Budapestkriteriene</a:t>
            </a:r>
          </a:p>
          <a:p>
            <a:r>
              <a:rPr lang="nb-NO" dirty="0" smtClean="0"/>
              <a:t>IASP sine kriterier hos voksne pasienter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450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Budapestkriteriene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CRPS er karakterisert av kontinuerlig regional smerte som ofte er </a:t>
            </a:r>
            <a:r>
              <a:rPr lang="nb-NO" dirty="0" err="1" smtClean="0"/>
              <a:t>uproporsjonal</a:t>
            </a:r>
            <a:r>
              <a:rPr lang="nb-NO" dirty="0" smtClean="0"/>
              <a:t> med den vanlige utviklingen av hvilken som helst utløsende hendelse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372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Pasienten må rapportere minst ett symptom i 3 av de følgende 4 kategorier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nb-NO" i="1" dirty="0" smtClean="0"/>
              <a:t>Sensorisk: </a:t>
            </a:r>
            <a:r>
              <a:rPr lang="nb-NO" dirty="0" smtClean="0"/>
              <a:t>hyperestesi og/eller </a:t>
            </a:r>
            <a:r>
              <a:rPr lang="nb-NO" dirty="0" err="1" smtClean="0"/>
              <a:t>allodyni</a:t>
            </a:r>
            <a:endParaRPr lang="nb-NO" dirty="0" smtClean="0"/>
          </a:p>
          <a:p>
            <a:pPr marL="514350" indent="-514350">
              <a:buAutoNum type="alphaUcPeriod"/>
            </a:pPr>
            <a:r>
              <a:rPr lang="nb-NO" i="1" dirty="0" smtClean="0"/>
              <a:t>Vasomotorisk: </a:t>
            </a:r>
            <a:r>
              <a:rPr lang="nb-NO" dirty="0" smtClean="0"/>
              <a:t>temperatur asymmetri og/eller hudfarge endringer og/eller hudfarge asymmetri</a:t>
            </a:r>
          </a:p>
          <a:p>
            <a:pPr marL="514350" indent="-514350">
              <a:buAutoNum type="alphaUcPeriod"/>
            </a:pPr>
            <a:r>
              <a:rPr lang="nb-NO" i="1" dirty="0" err="1" smtClean="0"/>
              <a:t>Sudomotorisk</a:t>
            </a:r>
            <a:r>
              <a:rPr lang="nb-NO" i="1" dirty="0" smtClean="0"/>
              <a:t>/ødem: </a:t>
            </a:r>
            <a:r>
              <a:rPr lang="nb-NO" dirty="0" smtClean="0"/>
              <a:t>ødem og/eller svette endringer og/eller svette asymmetri</a:t>
            </a:r>
            <a:endParaRPr lang="nb-NO" i="1" dirty="0" smtClean="0"/>
          </a:p>
          <a:p>
            <a:pPr marL="514350" indent="-514350">
              <a:buAutoNum type="alphaUcPeriod"/>
            </a:pPr>
            <a:r>
              <a:rPr lang="nb-NO" i="1" dirty="0" smtClean="0"/>
              <a:t>Motorisk/trofisk: </a:t>
            </a:r>
            <a:r>
              <a:rPr lang="nb-NO" dirty="0" smtClean="0"/>
              <a:t>redusert bevegelighet og/eller motorisk dysfunksjon (svakhet, tremor, </a:t>
            </a:r>
            <a:r>
              <a:rPr lang="nb-NO" dirty="0" err="1" smtClean="0"/>
              <a:t>dystoni</a:t>
            </a:r>
            <a:r>
              <a:rPr lang="nb-NO" dirty="0" smtClean="0"/>
              <a:t>) og/eller trofiske endringer (hår, </a:t>
            </a:r>
            <a:r>
              <a:rPr lang="nb-NO" dirty="0" err="1" smtClean="0"/>
              <a:t>negler,hud</a:t>
            </a:r>
            <a:r>
              <a:rPr lang="nb-NO" dirty="0" smtClean="0"/>
              <a:t>)</a:t>
            </a:r>
            <a:endParaRPr lang="nb-NO" i="1" dirty="0" smtClean="0"/>
          </a:p>
        </p:txBody>
      </p:sp>
    </p:spTree>
    <p:extLst>
      <p:ext uri="{BB962C8B-B14F-4D97-AF65-F5344CB8AC3E}">
        <p14:creationId xmlns:p14="http://schemas.microsoft.com/office/powerpoint/2010/main" val="156540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smtClean="0"/>
              <a:t>Pasienten må framvise minst et tegn på vurderingstidspunktet i 2 eller flere av de følgende kategorier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nb-NO" i="1" dirty="0" smtClean="0"/>
              <a:t>Sensorisk: </a:t>
            </a:r>
            <a:r>
              <a:rPr lang="nb-NO" dirty="0" err="1" smtClean="0"/>
              <a:t>hyperalgesi</a:t>
            </a:r>
            <a:r>
              <a:rPr lang="nb-NO" dirty="0" smtClean="0"/>
              <a:t> (pin </a:t>
            </a:r>
            <a:r>
              <a:rPr lang="nb-NO" dirty="0" err="1" smtClean="0"/>
              <a:t>prick</a:t>
            </a:r>
            <a:r>
              <a:rPr lang="nb-NO" dirty="0" smtClean="0"/>
              <a:t>) og/eller    </a:t>
            </a:r>
            <a:r>
              <a:rPr lang="nb-NO" dirty="0" err="1" smtClean="0"/>
              <a:t>allodyni</a:t>
            </a:r>
            <a:r>
              <a:rPr lang="nb-NO" dirty="0" smtClean="0"/>
              <a:t> (lett berøring og/eller dypt somatisk trykk og/eller leddbevegelse)</a:t>
            </a:r>
          </a:p>
          <a:p>
            <a:pPr marL="514350" indent="-514350">
              <a:buAutoNum type="alphaUcPeriod"/>
            </a:pPr>
            <a:r>
              <a:rPr lang="nb-NO" i="1" dirty="0" smtClean="0"/>
              <a:t>Vasomotorisk: </a:t>
            </a:r>
            <a:r>
              <a:rPr lang="nb-NO" dirty="0" smtClean="0"/>
              <a:t>temperaturasymmetri og/eller hudfarge endringer og/eller asymmetri</a:t>
            </a:r>
          </a:p>
          <a:p>
            <a:pPr marL="514350" indent="-514350">
              <a:buAutoNum type="alphaUcPeriod"/>
            </a:pPr>
            <a:r>
              <a:rPr lang="nb-NO" i="1" dirty="0" err="1" smtClean="0"/>
              <a:t>Sudomotorsik</a:t>
            </a:r>
            <a:r>
              <a:rPr lang="nb-NO" i="1" dirty="0" smtClean="0"/>
              <a:t>/ødem: </a:t>
            </a:r>
            <a:r>
              <a:rPr lang="nb-NO" dirty="0" smtClean="0"/>
              <a:t>ødem og/ eller svette endringer og/eller svette asymmetri</a:t>
            </a:r>
          </a:p>
          <a:p>
            <a:pPr marL="514350" indent="-514350">
              <a:buAutoNum type="alphaUcPeriod"/>
            </a:pPr>
            <a:r>
              <a:rPr lang="nb-NO" i="1" dirty="0" smtClean="0"/>
              <a:t>Motorisk/trofisk: </a:t>
            </a:r>
            <a:r>
              <a:rPr lang="nb-NO" dirty="0" smtClean="0"/>
              <a:t>nedsatt bevegelighet og/eller motorisk dysfunksjon (svakhet, tremor, </a:t>
            </a:r>
            <a:r>
              <a:rPr lang="nb-NO" dirty="0" err="1" smtClean="0"/>
              <a:t>dystoni</a:t>
            </a:r>
            <a:r>
              <a:rPr lang="nb-NO" dirty="0" smtClean="0"/>
              <a:t>) og/eller trofiske forandringer (hår, negler, hud)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311037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Og…..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Ingen annen diagnose forklarer bedre tegn og symptomer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282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Den pediatriske populasjonen på OUS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Avdeling for smertebehandling</a:t>
            </a:r>
          </a:p>
          <a:p>
            <a:r>
              <a:rPr lang="nb-NO" dirty="0" smtClean="0"/>
              <a:t>Barn innlagt på barneavdelingen, der vi er konsultert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502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517</Words>
  <Application>Microsoft Office PowerPoint</Application>
  <PresentationFormat>Skjermfremvisning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5" baseType="lpstr">
      <vt:lpstr>Office-tema</vt:lpstr>
      <vt:lpstr>CRPS type I i en pediatrisk populasjon ved Oslo universitets- sykehus 2011-2015</vt:lpstr>
      <vt:lpstr>Bakgrunn</vt:lpstr>
      <vt:lpstr>CRPS type I hos barn</vt:lpstr>
      <vt:lpstr>Diagnostisering av CRPS type I</vt:lpstr>
      <vt:lpstr>Budapestkriteriene</vt:lpstr>
      <vt:lpstr>Pasienten må rapportere minst ett symptom i 3 av de følgende 4 kategorier</vt:lpstr>
      <vt:lpstr>Pasienten må framvise minst et tegn på vurderingstidspunktet i 2 eller flere av de følgende kategorier</vt:lpstr>
      <vt:lpstr>Og…..</vt:lpstr>
      <vt:lpstr>Den pediatriske populasjonen på OUS</vt:lpstr>
      <vt:lpstr>Multidisiplinært team</vt:lpstr>
      <vt:lpstr>2 ukers utrednings- og behandlingsprogram</vt:lpstr>
      <vt:lpstr>PowerPoint-presentasjon</vt:lpstr>
      <vt:lpstr>Questionnaire</vt:lpstr>
      <vt:lpstr>2011-2015</vt:lpstr>
      <vt:lpstr>Affisert ekstremitet</vt:lpstr>
      <vt:lpstr>Alder</vt:lpstr>
      <vt:lpstr>Utløsende hendelse</vt:lpstr>
      <vt:lpstr>Forsinket diagnose og behandling</vt:lpstr>
      <vt:lpstr>behandlingsteam</vt:lpstr>
      <vt:lpstr>Behandlingsmål</vt:lpstr>
      <vt:lpstr>Medikasjon</vt:lpstr>
      <vt:lpstr>Viktig</vt:lpstr>
      <vt:lpstr>Behandlingsresultater</vt:lpstr>
      <vt:lpstr>PedsQL</vt:lpstr>
    </vt:vector>
  </TitlesOfParts>
  <Company>Oslo universitetssykehus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CRPS type 1 i en pediatrisk populasjon ved Oslo universitets- sykehus 2011-2015</dc:title>
  <dc:creator>Anne Gina Schie Berntsen</dc:creator>
  <cp:lastModifiedBy>Alperstein, Eli</cp:lastModifiedBy>
  <cp:revision>11</cp:revision>
  <dcterms:created xsi:type="dcterms:W3CDTF">2016-06-28T09:03:10Z</dcterms:created>
  <dcterms:modified xsi:type="dcterms:W3CDTF">2016-08-17T06:57:27Z</dcterms:modified>
</cp:coreProperties>
</file>